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108" d="100"/>
          <a:sy n="108" d="100"/>
        </p:scale>
        <p:origin x="672"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892C0-DECF-4651-925E-557ED3222FC2}" type="datetimeFigureOut">
              <a:rPr lang="ro-RO" smtClean="0"/>
              <a:t>12.05.2020</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3E168-6361-4661-B519-5931DD0192C8}" type="slidenum">
              <a:rPr lang="ro-RO" smtClean="0"/>
              <a:t>‹#›</a:t>
            </a:fld>
            <a:endParaRPr lang="ro-RO"/>
          </a:p>
        </p:txBody>
      </p:sp>
    </p:spTree>
    <p:extLst>
      <p:ext uri="{BB962C8B-B14F-4D97-AF65-F5344CB8AC3E}">
        <p14:creationId xmlns:p14="http://schemas.microsoft.com/office/powerpoint/2010/main" val="395362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1383E168-6361-4661-B519-5931DD0192C8}" type="slidenum">
              <a:rPr lang="ro-RO" smtClean="0"/>
              <a:t>7</a:t>
            </a:fld>
            <a:endParaRPr lang="ro-RO"/>
          </a:p>
        </p:txBody>
      </p:sp>
    </p:spTree>
    <p:extLst>
      <p:ext uri="{BB962C8B-B14F-4D97-AF65-F5344CB8AC3E}">
        <p14:creationId xmlns:p14="http://schemas.microsoft.com/office/powerpoint/2010/main" val="126833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zitiv titlu">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o-RO"/>
              <a:t>Faceți clic pentru a edita stilul de titlu coordonator</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Faceți clic pentru a edita stilul de subtitlu coordonator</a:t>
            </a:r>
            <a:endParaRPr lang="en-US" dirty="0"/>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2271413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118192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o-RO"/>
              <a:t>Faceți clic pentru a edita stilul de titlu coordonator</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o-RO"/>
              <a:t>Faceţi clic pentru a edita Master stiluri text</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00819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3145359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t 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o-RO"/>
              <a:t>Faceți clic pentru a edita stilul de titlu coordonator</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o-RO"/>
              <a:t>Faceţi clic pentru a edita Master stiluri text</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7323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devărat sau fals">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o-RO"/>
              <a:t>Faceți clic pentru a edita stilul de titlu coordonator</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o-RO"/>
              <a:t>Faceţi clic pentru a edita Master stiluri text</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3334627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1506576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259344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28389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251197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1828046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8" name="Footer Placeholder 7"/>
          <p:cNvSpPr>
            <a:spLocks noGrp="1"/>
          </p:cNvSpPr>
          <p:nvPr>
            <p:ph type="ftr" sz="quarter" idx="11"/>
          </p:nvPr>
        </p:nvSpPr>
        <p:spPr/>
        <p:txBody>
          <a:bodyPr/>
          <a:lstStyle/>
          <a:p>
            <a:endParaRPr lang="ro-RO" dirty="0"/>
          </a:p>
        </p:txBody>
      </p:sp>
      <p:sp>
        <p:nvSpPr>
          <p:cNvPr id="9" name="Slide Number Placeholder 8"/>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3037937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4" name="Footer Placeholder 3"/>
          <p:cNvSpPr>
            <a:spLocks noGrp="1"/>
          </p:cNvSpPr>
          <p:nvPr>
            <p:ph type="ftr" sz="quarter" idx="11"/>
          </p:nvPr>
        </p:nvSpPr>
        <p:spPr/>
        <p:txBody>
          <a:bodyPr/>
          <a:lstStyle/>
          <a:p>
            <a:endParaRPr lang="ro-RO" dirty="0"/>
          </a:p>
        </p:txBody>
      </p:sp>
      <p:sp>
        <p:nvSpPr>
          <p:cNvPr id="5" name="Slide Number Placeholder 4"/>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60524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3" name="Footer Placeholder 2"/>
          <p:cNvSpPr>
            <a:spLocks noGrp="1"/>
          </p:cNvSpPr>
          <p:nvPr>
            <p:ph type="ftr" sz="quarter" idx="11"/>
          </p:nvPr>
        </p:nvSpPr>
        <p:spPr/>
        <p:txBody>
          <a:bodyPr/>
          <a:lstStyle/>
          <a:p>
            <a:endParaRPr lang="ro-RO" dirty="0"/>
          </a:p>
        </p:txBody>
      </p:sp>
      <p:sp>
        <p:nvSpPr>
          <p:cNvPr id="4" name="Slide Number Placeholder 3"/>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309459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o-RO"/>
              <a:t>Faceți clic pentru a edita stilul de titlu coordonator</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7AE75B0-E23F-462C-A3E6-7641154FA861}" type="datetimeFigureOut">
              <a:rPr lang="ro-RO" smtClean="0"/>
              <a:t>12.05.2020</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159A817C-E135-453C-8815-017B5A513AA4}" type="slidenum">
              <a:rPr lang="ro-RO" smtClean="0"/>
              <a:t>‹#›</a:t>
            </a:fld>
            <a:endParaRPr lang="ro-RO" dirty="0"/>
          </a:p>
        </p:txBody>
      </p:sp>
    </p:spTree>
    <p:extLst>
      <p:ext uri="{BB962C8B-B14F-4D97-AF65-F5344CB8AC3E}">
        <p14:creationId xmlns:p14="http://schemas.microsoft.com/office/powerpoint/2010/main" val="198753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159A817C-E135-453C-8815-017B5A513AA4}" type="slidenum">
              <a:rPr lang="ro-RO" smtClean="0"/>
              <a:t>‹#›</a:t>
            </a:fld>
            <a:endParaRPr lang="ro-RO" dirty="0"/>
          </a:p>
        </p:txBody>
      </p:sp>
      <p:sp>
        <p:nvSpPr>
          <p:cNvPr id="5" name="Date Placeholder 4"/>
          <p:cNvSpPr>
            <a:spLocks noGrp="1"/>
          </p:cNvSpPr>
          <p:nvPr>
            <p:ph type="dt" sz="half" idx="10"/>
          </p:nvPr>
        </p:nvSpPr>
        <p:spPr/>
        <p:txBody>
          <a:bodyPr/>
          <a:lstStyle/>
          <a:p>
            <a:fld id="{C7AE75B0-E23F-462C-A3E6-7641154FA861}" type="datetimeFigureOut">
              <a:rPr lang="ro-RO" smtClean="0"/>
              <a:t>12.05.2020</a:t>
            </a:fld>
            <a:endParaRPr lang="ro-RO" dirty="0"/>
          </a:p>
        </p:txBody>
      </p:sp>
    </p:spTree>
    <p:extLst>
      <p:ext uri="{BB962C8B-B14F-4D97-AF65-F5344CB8AC3E}">
        <p14:creationId xmlns:p14="http://schemas.microsoft.com/office/powerpoint/2010/main" val="1228435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AE75B0-E23F-462C-A3E6-7641154FA861}" type="datetimeFigureOut">
              <a:rPr lang="ro-RO" smtClean="0"/>
              <a:t>12.05.2020</a:t>
            </a:fld>
            <a:endParaRPr lang="ro-RO"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o-RO"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59A817C-E135-453C-8815-017B5A513AA4}" type="slidenum">
              <a:rPr lang="ro-RO" smtClean="0"/>
              <a:t>‹#›</a:t>
            </a:fld>
            <a:endParaRPr lang="ro-RO" dirty="0"/>
          </a:p>
        </p:txBody>
      </p:sp>
    </p:spTree>
    <p:extLst>
      <p:ext uri="{BB962C8B-B14F-4D97-AF65-F5344CB8AC3E}">
        <p14:creationId xmlns:p14="http://schemas.microsoft.com/office/powerpoint/2010/main" val="153646929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programe.ise.ro/Portals/1/2013_CP_I_II/55_Dezvoltare%20personala_CP_II_OMEN.pdf"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youtube.com/watch?v=3IPMq4-mLd4&amp;feature=youtu.be&amp;fbclid=IwAR0tqVnB26MuyXO9V3BAT0NAPG1TOri-Pr3v39OVtsMQNMExy0QvHeu_aD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20DF2A0-07E7-4E3B-B0AA-F6BBCFB099E8}"/>
              </a:ext>
            </a:extLst>
          </p:cNvPr>
          <p:cNvSpPr>
            <a:spLocks noGrp="1"/>
          </p:cNvSpPr>
          <p:nvPr>
            <p:ph type="ctrTitle"/>
          </p:nvPr>
        </p:nvSpPr>
        <p:spPr>
          <a:xfrm>
            <a:off x="737298" y="2263665"/>
            <a:ext cx="9019081" cy="947692"/>
          </a:xfrm>
        </p:spPr>
        <p:txBody>
          <a:bodyPr/>
          <a:lstStyle/>
          <a:p>
            <a:pPr algn="ctr"/>
            <a:r>
              <a:rPr lang="ro-RO" dirty="0">
                <a:latin typeface="+mn-lt"/>
                <a:cs typeface="Times New Roman" panose="02020603050405020304" pitchFamily="18" charset="0"/>
              </a:rPr>
              <a:t>Evenimente din viața mea</a:t>
            </a:r>
          </a:p>
        </p:txBody>
      </p:sp>
      <p:sp>
        <p:nvSpPr>
          <p:cNvPr id="3" name="Subtitlu 2">
            <a:extLst>
              <a:ext uri="{FF2B5EF4-FFF2-40B4-BE49-F238E27FC236}">
                <a16:creationId xmlns:a16="http://schemas.microsoft.com/office/drawing/2014/main" id="{AB24BE8B-8EB0-46F9-9EFA-C069D4A01709}"/>
              </a:ext>
            </a:extLst>
          </p:cNvPr>
          <p:cNvSpPr>
            <a:spLocks noGrp="1"/>
          </p:cNvSpPr>
          <p:nvPr>
            <p:ph type="subTitle" idx="1"/>
          </p:nvPr>
        </p:nvSpPr>
        <p:spPr>
          <a:xfrm>
            <a:off x="604312" y="4214954"/>
            <a:ext cx="6400800" cy="2008294"/>
          </a:xfrm>
        </p:spPr>
        <p:txBody>
          <a:bodyPr/>
          <a:lstStyle/>
          <a:p>
            <a:pPr algn="just"/>
            <a:r>
              <a:rPr lang="ro-RO" dirty="0">
                <a:solidFill>
                  <a:schemeClr val="tx1"/>
                </a:solidFill>
                <a:cs typeface="Times New Roman" panose="02020603050405020304" pitchFamily="18" charset="0"/>
              </a:rPr>
              <a:t>Nume</a:t>
            </a:r>
            <a:r>
              <a:rPr lang="en-US" dirty="0">
                <a:solidFill>
                  <a:schemeClr val="tx1"/>
                </a:solidFill>
                <a:cs typeface="Times New Roman" panose="02020603050405020304" pitchFamily="18" charset="0"/>
              </a:rPr>
              <a:t>:</a:t>
            </a:r>
            <a:r>
              <a:rPr lang="ro-RO" dirty="0">
                <a:solidFill>
                  <a:schemeClr val="tx1"/>
                </a:solidFill>
                <a:cs typeface="Times New Roman" panose="02020603050405020304" pitchFamily="18" charset="0"/>
              </a:rPr>
              <a:t> Tanțău Alin</a:t>
            </a:r>
          </a:p>
          <a:p>
            <a:pPr algn="just"/>
            <a:r>
              <a:rPr lang="ro-RO" dirty="0">
                <a:solidFill>
                  <a:schemeClr val="tx1"/>
                </a:solidFill>
                <a:cs typeface="Times New Roman" panose="02020603050405020304" pitchFamily="18" charset="0"/>
              </a:rPr>
              <a:t>Clasa a XII a </a:t>
            </a:r>
            <a:r>
              <a:rPr lang="ro-RO" dirty="0" err="1">
                <a:solidFill>
                  <a:schemeClr val="tx1"/>
                </a:solidFill>
                <a:cs typeface="Times New Roman" panose="02020603050405020304" pitchFamily="18" charset="0"/>
              </a:rPr>
              <a:t>A</a:t>
            </a:r>
            <a:endParaRPr lang="ro-RO" dirty="0">
              <a:solidFill>
                <a:schemeClr val="tx1"/>
              </a:solidFill>
              <a:cs typeface="Times New Roman" panose="02020603050405020304" pitchFamily="18" charset="0"/>
            </a:endParaRPr>
          </a:p>
          <a:p>
            <a:pPr algn="just"/>
            <a:r>
              <a:rPr lang="ro-RO" dirty="0">
                <a:solidFill>
                  <a:schemeClr val="tx1"/>
                </a:solidFill>
                <a:cs typeface="Times New Roman" panose="02020603050405020304" pitchFamily="18" charset="0"/>
              </a:rPr>
              <a:t>Filieră</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Voca</a:t>
            </a:r>
            <a:r>
              <a:rPr lang="ro-RO" dirty="0" err="1">
                <a:solidFill>
                  <a:schemeClr val="tx1"/>
                </a:solidFill>
                <a:cs typeface="Times New Roman" panose="02020603050405020304" pitchFamily="18" charset="0"/>
              </a:rPr>
              <a:t>țională</a:t>
            </a:r>
            <a:endParaRPr lang="ro-RO" dirty="0">
              <a:solidFill>
                <a:schemeClr val="tx1"/>
              </a:solidFill>
              <a:cs typeface="Times New Roman" panose="02020603050405020304" pitchFamily="18" charset="0"/>
            </a:endParaRPr>
          </a:p>
          <a:p>
            <a:pPr algn="just"/>
            <a:r>
              <a:rPr lang="ro-RO" dirty="0">
                <a:solidFill>
                  <a:schemeClr val="tx1"/>
                </a:solidFill>
                <a:cs typeface="Times New Roman" panose="02020603050405020304" pitchFamily="18" charset="0"/>
              </a:rPr>
              <a:t>Profil</a:t>
            </a:r>
            <a:r>
              <a:rPr lang="en-US" dirty="0">
                <a:solidFill>
                  <a:schemeClr val="tx1"/>
                </a:solidFill>
                <a:cs typeface="Times New Roman" panose="02020603050405020304" pitchFamily="18" charset="0"/>
              </a:rPr>
              <a:t>:</a:t>
            </a:r>
            <a:r>
              <a:rPr lang="ro-RO" dirty="0">
                <a:solidFill>
                  <a:schemeClr val="tx1"/>
                </a:solidFill>
                <a:cs typeface="Times New Roman" panose="02020603050405020304" pitchFamily="18" charset="0"/>
              </a:rPr>
              <a:t> Pedagogic</a:t>
            </a:r>
          </a:p>
          <a:p>
            <a:pPr algn="just"/>
            <a:r>
              <a:rPr lang="ro-RO" dirty="0">
                <a:solidFill>
                  <a:schemeClr val="tx1"/>
                </a:solidFill>
                <a:cs typeface="Times New Roman" panose="02020603050405020304" pitchFamily="18" charset="0"/>
              </a:rPr>
              <a:t>Specializare</a:t>
            </a:r>
            <a:r>
              <a:rPr lang="en-US" dirty="0">
                <a:solidFill>
                  <a:schemeClr val="tx1"/>
                </a:solidFill>
                <a:cs typeface="Times New Roman" panose="02020603050405020304" pitchFamily="18" charset="0"/>
              </a:rPr>
              <a:t>: </a:t>
            </a:r>
            <a:r>
              <a:rPr lang="ro-RO" dirty="0">
                <a:solidFill>
                  <a:schemeClr val="tx1"/>
                </a:solidFill>
                <a:cs typeface="Times New Roman" panose="02020603050405020304" pitchFamily="18" charset="0"/>
              </a:rPr>
              <a:t>învățător-educatoare</a:t>
            </a:r>
          </a:p>
        </p:txBody>
      </p:sp>
      <p:pic>
        <p:nvPicPr>
          <p:cNvPr id="4" name="Imagine 3">
            <a:extLst>
              <a:ext uri="{FF2B5EF4-FFF2-40B4-BE49-F238E27FC236}">
                <a16:creationId xmlns:a16="http://schemas.microsoft.com/office/drawing/2014/main" id="{EE43652A-41AF-459C-AAFE-CD5FB8BBB526}"/>
              </a:ext>
            </a:extLst>
          </p:cNvPr>
          <p:cNvPicPr>
            <a:picLocks noChangeAspect="1"/>
          </p:cNvPicPr>
          <p:nvPr/>
        </p:nvPicPr>
        <p:blipFill>
          <a:blip r:embed="rId2"/>
          <a:stretch>
            <a:fillRect/>
          </a:stretch>
        </p:blipFill>
        <p:spPr>
          <a:xfrm>
            <a:off x="2175027" y="459137"/>
            <a:ext cx="6143625" cy="942975"/>
          </a:xfrm>
          <a:prstGeom prst="rect">
            <a:avLst/>
          </a:prstGeom>
        </p:spPr>
      </p:pic>
      <p:pic>
        <p:nvPicPr>
          <p:cNvPr id="2050" name="Picture 2" descr="Library of images of happy child vector png files ▻▻▻ Clipart ...">
            <a:extLst>
              <a:ext uri="{FF2B5EF4-FFF2-40B4-BE49-F238E27FC236}">
                <a16:creationId xmlns:a16="http://schemas.microsoft.com/office/drawing/2014/main" id="{2EB7CD1A-0DE7-4373-A2B2-190BEB8CA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648" y="3320249"/>
            <a:ext cx="2634397" cy="226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41746"/>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8973E489-2CEA-4D8A-8DDE-228B0CDACFFE}"/>
              </a:ext>
            </a:extLst>
          </p:cNvPr>
          <p:cNvSpPr/>
          <p:nvPr/>
        </p:nvSpPr>
        <p:spPr>
          <a:xfrm>
            <a:off x="1292826" y="394601"/>
            <a:ext cx="7156126" cy="584775"/>
          </a:xfrm>
          <a:prstGeom prst="rect">
            <a:avLst/>
          </a:prstGeom>
        </p:spPr>
        <p:txBody>
          <a:bodyPr wrap="none">
            <a:spAutoFit/>
          </a:bodyPr>
          <a:lstStyle/>
          <a:p>
            <a:pPr algn="ctr"/>
            <a:r>
              <a:rPr lang="ro-RO" sz="3200" b="1" dirty="0"/>
              <a:t>Asigurarea retenției și a transferului</a:t>
            </a:r>
          </a:p>
        </p:txBody>
      </p:sp>
      <p:sp>
        <p:nvSpPr>
          <p:cNvPr id="3" name="CasetăText 2">
            <a:extLst>
              <a:ext uri="{FF2B5EF4-FFF2-40B4-BE49-F238E27FC236}">
                <a16:creationId xmlns:a16="http://schemas.microsoft.com/office/drawing/2014/main" id="{13E92F96-4AFD-46C0-B7C0-E6C26B0CD606}"/>
              </a:ext>
            </a:extLst>
          </p:cNvPr>
          <p:cNvSpPr txBox="1"/>
          <p:nvPr/>
        </p:nvSpPr>
        <p:spPr>
          <a:xfrm>
            <a:off x="281133" y="1664265"/>
            <a:ext cx="9179511" cy="923330"/>
          </a:xfrm>
          <a:prstGeom prst="rect">
            <a:avLst/>
          </a:prstGeom>
          <a:noFill/>
        </p:spPr>
        <p:txBody>
          <a:bodyPr wrap="square" rtlCol="0">
            <a:spAutoFit/>
          </a:bodyPr>
          <a:lstStyle/>
          <a:p>
            <a:pPr algn="just"/>
            <a:r>
              <a:rPr lang="ro-RO" dirty="0"/>
              <a:t>S-a discutat cu elevii despre un eveniment viitor, special pentru ei (Moș Nicolae). Elevii au primit imagini cu cadourile dorite de ei de la Moș Nicolae. Aceste imagini vor fi și recompensele elevilor.</a:t>
            </a:r>
          </a:p>
        </p:txBody>
      </p:sp>
      <p:pic>
        <p:nvPicPr>
          <p:cNvPr id="5" name="Imagine 4">
            <a:extLst>
              <a:ext uri="{FF2B5EF4-FFF2-40B4-BE49-F238E27FC236}">
                <a16:creationId xmlns:a16="http://schemas.microsoft.com/office/drawing/2014/main" id="{AC1385DE-7481-4129-A23A-20C8C3BA8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348" y="2769830"/>
            <a:ext cx="2910454" cy="3880605"/>
          </a:xfrm>
          <a:prstGeom prst="rect">
            <a:avLst/>
          </a:prstGeom>
          <a:ln>
            <a:noFill/>
          </a:ln>
          <a:effectLst>
            <a:outerShdw blurRad="292100" dist="139700" dir="2700000" algn="tl" rotWithShape="0">
              <a:srgbClr val="333333">
                <a:alpha val="65000"/>
              </a:srgbClr>
            </a:outerShdw>
          </a:effectLst>
        </p:spPr>
      </p:pic>
      <p:pic>
        <p:nvPicPr>
          <p:cNvPr id="7" name="Imagine 6">
            <a:extLst>
              <a:ext uri="{FF2B5EF4-FFF2-40B4-BE49-F238E27FC236}">
                <a16:creationId xmlns:a16="http://schemas.microsoft.com/office/drawing/2014/main" id="{162383B4-E12D-4380-A518-E08A3A8C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752" y="2769831"/>
            <a:ext cx="2910454" cy="3880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325214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3FEF5717-8124-48E8-A3BB-F1A80B5E1AAE}"/>
              </a:ext>
            </a:extLst>
          </p:cNvPr>
          <p:cNvSpPr/>
          <p:nvPr/>
        </p:nvSpPr>
        <p:spPr>
          <a:xfrm>
            <a:off x="1216888" y="403479"/>
            <a:ext cx="6668812" cy="584775"/>
          </a:xfrm>
          <a:prstGeom prst="rect">
            <a:avLst/>
          </a:prstGeom>
        </p:spPr>
        <p:txBody>
          <a:bodyPr wrap="none">
            <a:spAutoFit/>
          </a:bodyPr>
          <a:lstStyle/>
          <a:p>
            <a:pPr algn="ctr"/>
            <a:r>
              <a:rPr lang="ro-RO" sz="3200" b="1" dirty="0"/>
              <a:t>Încheierea organizată a activității</a:t>
            </a:r>
          </a:p>
        </p:txBody>
      </p:sp>
      <p:sp>
        <p:nvSpPr>
          <p:cNvPr id="3" name="Dreptunghi 2">
            <a:extLst>
              <a:ext uri="{FF2B5EF4-FFF2-40B4-BE49-F238E27FC236}">
                <a16:creationId xmlns:a16="http://schemas.microsoft.com/office/drawing/2014/main" id="{94E062CF-07EA-4663-927B-F4EDD645C8CE}"/>
              </a:ext>
            </a:extLst>
          </p:cNvPr>
          <p:cNvSpPr/>
          <p:nvPr/>
        </p:nvSpPr>
        <p:spPr>
          <a:xfrm>
            <a:off x="624395" y="1414647"/>
            <a:ext cx="6096000" cy="369332"/>
          </a:xfrm>
          <a:prstGeom prst="rect">
            <a:avLst/>
          </a:prstGeom>
        </p:spPr>
        <p:txBody>
          <a:bodyPr>
            <a:spAutoFit/>
          </a:bodyPr>
          <a:lstStyle/>
          <a:p>
            <a:r>
              <a:rPr lang="ro-RO" dirty="0"/>
              <a:t>La final, elevii sunt recompensați și felicitați.</a:t>
            </a:r>
          </a:p>
        </p:txBody>
      </p:sp>
      <p:pic>
        <p:nvPicPr>
          <p:cNvPr id="7" name="Imagine 6">
            <a:extLst>
              <a:ext uri="{FF2B5EF4-FFF2-40B4-BE49-F238E27FC236}">
                <a16:creationId xmlns:a16="http://schemas.microsoft.com/office/drawing/2014/main" id="{6695D32B-3D20-4635-9BA0-BE8A985C3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395" y="2210372"/>
            <a:ext cx="3314331" cy="4419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719268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90458AA5-9BDA-4841-B466-1BC2E898518B}"/>
              </a:ext>
            </a:extLst>
          </p:cNvPr>
          <p:cNvSpPr/>
          <p:nvPr/>
        </p:nvSpPr>
        <p:spPr>
          <a:xfrm>
            <a:off x="3658805" y="332458"/>
            <a:ext cx="1944764" cy="584775"/>
          </a:xfrm>
          <a:prstGeom prst="rect">
            <a:avLst/>
          </a:prstGeom>
        </p:spPr>
        <p:txBody>
          <a:bodyPr wrap="none">
            <a:spAutoFit/>
          </a:bodyPr>
          <a:lstStyle/>
          <a:p>
            <a:pPr algn="ctr"/>
            <a:r>
              <a:rPr lang="ro-RO" sz="3200" b="1" dirty="0"/>
              <a:t>Concluzii</a:t>
            </a:r>
          </a:p>
        </p:txBody>
      </p:sp>
      <p:sp>
        <p:nvSpPr>
          <p:cNvPr id="3" name="CasetăText 2">
            <a:extLst>
              <a:ext uri="{FF2B5EF4-FFF2-40B4-BE49-F238E27FC236}">
                <a16:creationId xmlns:a16="http://schemas.microsoft.com/office/drawing/2014/main" id="{C6D0B59D-9DF6-4D8C-922E-71CC32ACF429}"/>
              </a:ext>
            </a:extLst>
          </p:cNvPr>
          <p:cNvSpPr txBox="1"/>
          <p:nvPr/>
        </p:nvSpPr>
        <p:spPr>
          <a:xfrm>
            <a:off x="497149" y="1757778"/>
            <a:ext cx="8762259" cy="4401205"/>
          </a:xfrm>
          <a:prstGeom prst="rect">
            <a:avLst/>
          </a:prstGeom>
          <a:noFill/>
        </p:spPr>
        <p:txBody>
          <a:bodyPr wrap="square" rtlCol="0">
            <a:spAutoFit/>
          </a:bodyPr>
          <a:lstStyle/>
          <a:p>
            <a:pPr marL="342900" indent="-342900">
              <a:spcAft>
                <a:spcPts val="600"/>
              </a:spcAft>
              <a:buBlip>
                <a:blip r:embed="rId2"/>
              </a:buBlip>
            </a:pPr>
            <a:r>
              <a:rPr lang="ro-RO" sz="2000" dirty="0"/>
              <a:t>Toți elevii au fost implicați în activitatea didactică prin întrebări și lucru în echipă.</a:t>
            </a:r>
          </a:p>
          <a:p>
            <a:pPr marL="342900" indent="-342900">
              <a:spcAft>
                <a:spcPts val="600"/>
              </a:spcAft>
              <a:buBlip>
                <a:blip r:embed="rId2"/>
              </a:buBlip>
            </a:pPr>
            <a:r>
              <a:rPr lang="ro-RO" sz="2000" dirty="0"/>
              <a:t>Sarcinile de lucru au fost clare, precise, adaptate particularităților de vârsta a copiilor.</a:t>
            </a:r>
          </a:p>
          <a:p>
            <a:pPr marL="342900" indent="-342900">
              <a:lnSpc>
                <a:spcPct val="150000"/>
              </a:lnSpc>
              <a:buBlip>
                <a:blip r:embed="rId2"/>
              </a:buBlip>
            </a:pPr>
            <a:r>
              <a:rPr lang="ro-RO" sz="2000" dirty="0"/>
              <a:t>Elevii și-au dezvoltat spiritul de a lucra în echipă.</a:t>
            </a:r>
          </a:p>
          <a:p>
            <a:pPr marL="342900" indent="-342900">
              <a:buBlip>
                <a:blip r:embed="rId2"/>
              </a:buBlip>
            </a:pPr>
            <a:r>
              <a:rPr lang="ro-RO" sz="2000" dirty="0"/>
              <a:t>Am oferit ajutor elevilor ce nu s-au putut descurca în a realiza sarcinile propuse.</a:t>
            </a:r>
          </a:p>
          <a:p>
            <a:pPr marL="342900" indent="-342900">
              <a:lnSpc>
                <a:spcPct val="150000"/>
              </a:lnSpc>
              <a:buBlip>
                <a:blip r:embed="rId2"/>
              </a:buBlip>
            </a:pPr>
            <a:r>
              <a:rPr lang="ro-RO" sz="2000" dirty="0"/>
              <a:t>Comunicarea a fost eficientă, astfel feedback-</a:t>
            </a:r>
            <a:r>
              <a:rPr lang="ro-RO" sz="2000" dirty="0" err="1"/>
              <a:t>ul</a:t>
            </a:r>
            <a:r>
              <a:rPr lang="ro-RO" sz="2000" dirty="0"/>
              <a:t> elevilor a fost unul pozitiv.</a:t>
            </a:r>
          </a:p>
          <a:p>
            <a:pPr marL="342900" indent="-342900">
              <a:buBlip>
                <a:blip r:embed="rId2"/>
              </a:buBlip>
            </a:pPr>
            <a:r>
              <a:rPr lang="ro-RO" sz="2000" dirty="0"/>
              <a:t>Obiectivele au fost realizate ( elevii au definit termenul de eveniment, au numit evenimentele importante din viața lor, au explicat ce eveniment au reprezentat în desen).</a:t>
            </a:r>
          </a:p>
        </p:txBody>
      </p:sp>
    </p:spTree>
    <p:extLst>
      <p:ext uri="{BB962C8B-B14F-4D97-AF65-F5344CB8AC3E}">
        <p14:creationId xmlns:p14="http://schemas.microsoft.com/office/powerpoint/2010/main" val="63145738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E26C8468-0604-4686-9075-4DA8831BC211}"/>
              </a:ext>
            </a:extLst>
          </p:cNvPr>
          <p:cNvSpPr txBox="1"/>
          <p:nvPr/>
        </p:nvSpPr>
        <p:spPr>
          <a:xfrm>
            <a:off x="2219417" y="2885244"/>
            <a:ext cx="6338657" cy="923330"/>
          </a:xfrm>
          <a:prstGeom prst="rect">
            <a:avLst/>
          </a:prstGeom>
          <a:noFill/>
        </p:spPr>
        <p:txBody>
          <a:bodyPr wrap="square" rtlCol="0">
            <a:spAutoFit/>
          </a:bodyPr>
          <a:lstStyle/>
          <a:p>
            <a:pPr algn="ctr"/>
            <a:r>
              <a:rPr lang="ro-RO" sz="5400" dirty="0"/>
              <a:t>Vă mulțumesc !</a:t>
            </a:r>
          </a:p>
        </p:txBody>
      </p:sp>
      <p:pic>
        <p:nvPicPr>
          <p:cNvPr id="3" name="Picture 2" descr="Library of images of happy child vector png files ▻▻▻ Clipart ...">
            <a:extLst>
              <a:ext uri="{FF2B5EF4-FFF2-40B4-BE49-F238E27FC236}">
                <a16:creationId xmlns:a16="http://schemas.microsoft.com/office/drawing/2014/main" id="{16B78EC6-8CE8-480E-9A75-77485A61D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40224">
            <a:off x="469673" y="283424"/>
            <a:ext cx="3026640" cy="260291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una, stiti cumva un Mos Craciun de... - Baia Mare - Mass Media ...">
            <a:extLst>
              <a:ext uri="{FF2B5EF4-FFF2-40B4-BE49-F238E27FC236}">
                <a16:creationId xmlns:a16="http://schemas.microsoft.com/office/drawing/2014/main" id="{4AA73477-1196-4F6F-B4D1-79A400211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47992">
            <a:off x="6753872" y="539642"/>
            <a:ext cx="23241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33 | Success Clipart Big Pictures | HD 4570book.info">
            <a:extLst>
              <a:ext uri="{FF2B5EF4-FFF2-40B4-BE49-F238E27FC236}">
                <a16:creationId xmlns:a16="http://schemas.microsoft.com/office/drawing/2014/main" id="{F1035621-3AC5-4FDE-BA77-FA5EE8D57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508" y="4258291"/>
            <a:ext cx="2064474" cy="2363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3387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0D84397A-7BB7-4E69-AD91-5467B66B1269}"/>
              </a:ext>
            </a:extLst>
          </p:cNvPr>
          <p:cNvSpPr txBox="1"/>
          <p:nvPr/>
        </p:nvSpPr>
        <p:spPr>
          <a:xfrm>
            <a:off x="278167" y="669051"/>
            <a:ext cx="11635666" cy="523220"/>
          </a:xfrm>
          <a:prstGeom prst="rect">
            <a:avLst/>
          </a:prstGeom>
          <a:noFill/>
        </p:spPr>
        <p:txBody>
          <a:bodyPr wrap="square" rtlCol="0">
            <a:spAutoFit/>
          </a:bodyPr>
          <a:lstStyle/>
          <a:p>
            <a:pPr algn="ctr"/>
            <a:r>
              <a:rPr lang="ro-RO" sz="2800" dirty="0">
                <a:cs typeface="Times New Roman" panose="02020603050405020304" pitchFamily="18" charset="0"/>
              </a:rPr>
              <a:t>Școala de aplicare</a:t>
            </a:r>
            <a:r>
              <a:rPr lang="en-US" sz="2800" dirty="0">
                <a:cs typeface="Times New Roman" panose="02020603050405020304" pitchFamily="18" charset="0"/>
              </a:rPr>
              <a:t>: </a:t>
            </a:r>
            <a:r>
              <a:rPr lang="ro-RO" sz="2800" dirty="0">
                <a:cs typeface="Times New Roman" panose="02020603050405020304" pitchFamily="18" charset="0"/>
              </a:rPr>
              <a:t>Colegiu</a:t>
            </a:r>
            <a:r>
              <a:rPr lang="en-US" sz="2800" dirty="0">
                <a:cs typeface="Times New Roman" panose="02020603050405020304" pitchFamily="18" charset="0"/>
              </a:rPr>
              <a:t>l Na</a:t>
            </a:r>
            <a:r>
              <a:rPr lang="ro-RO" sz="2800" dirty="0" err="1">
                <a:cs typeface="Times New Roman" panose="02020603050405020304" pitchFamily="18" charset="0"/>
              </a:rPr>
              <a:t>țional</a:t>
            </a:r>
            <a:r>
              <a:rPr lang="ro-RO" sz="2800" dirty="0">
                <a:cs typeface="Times New Roman" panose="02020603050405020304" pitchFamily="18" charset="0"/>
              </a:rPr>
              <a:t> Pedagogic „Gheorghe Lazăr”</a:t>
            </a:r>
          </a:p>
        </p:txBody>
      </p:sp>
      <p:sp>
        <p:nvSpPr>
          <p:cNvPr id="3" name="CasetăText 2">
            <a:extLst>
              <a:ext uri="{FF2B5EF4-FFF2-40B4-BE49-F238E27FC236}">
                <a16:creationId xmlns:a16="http://schemas.microsoft.com/office/drawing/2014/main" id="{A50ED6B3-1B31-4672-A5BA-62894B11D244}"/>
              </a:ext>
            </a:extLst>
          </p:cNvPr>
          <p:cNvSpPr txBox="1"/>
          <p:nvPr/>
        </p:nvSpPr>
        <p:spPr>
          <a:xfrm>
            <a:off x="479395" y="1998122"/>
            <a:ext cx="9028591" cy="4190827"/>
          </a:xfrm>
          <a:prstGeom prst="rect">
            <a:avLst/>
          </a:prstGeom>
          <a:noFill/>
        </p:spPr>
        <p:txBody>
          <a:bodyPr wrap="square" rtlCol="0">
            <a:spAutoFit/>
          </a:bodyPr>
          <a:lstStyle/>
          <a:p>
            <a:pPr>
              <a:lnSpc>
                <a:spcPct val="150000"/>
              </a:lnSpc>
            </a:pPr>
            <a:r>
              <a:rPr lang="ro-RO" sz="2000" b="1" dirty="0"/>
              <a:t>Data</a:t>
            </a:r>
            <a:r>
              <a:rPr lang="fr-FR" sz="2000" dirty="0"/>
              <a:t>: 2.12.2019</a:t>
            </a:r>
            <a:endParaRPr lang="ro-RO" sz="2000" dirty="0"/>
          </a:p>
          <a:p>
            <a:pPr>
              <a:lnSpc>
                <a:spcPct val="150000"/>
              </a:lnSpc>
            </a:pPr>
            <a:r>
              <a:rPr lang="fr-FR" sz="2000" b="1" dirty="0" err="1"/>
              <a:t>Clasa</a:t>
            </a:r>
            <a:r>
              <a:rPr lang="ro-RO" sz="2000" dirty="0"/>
              <a:t>: I A</a:t>
            </a:r>
          </a:p>
          <a:p>
            <a:pPr>
              <a:lnSpc>
                <a:spcPct val="150000"/>
              </a:lnSpc>
            </a:pPr>
            <a:r>
              <a:rPr lang="ro-RO" sz="2000" b="1" dirty="0"/>
              <a:t>Ora</a:t>
            </a:r>
            <a:r>
              <a:rPr lang="en-US" sz="2000" b="1" dirty="0"/>
              <a:t>:</a:t>
            </a:r>
            <a:r>
              <a:rPr lang="en-US" sz="2000" dirty="0"/>
              <a:t> 11.00-12.00</a:t>
            </a:r>
            <a:endParaRPr lang="ro-RO" sz="2000" dirty="0"/>
          </a:p>
          <a:p>
            <a:pPr>
              <a:lnSpc>
                <a:spcPct val="150000"/>
              </a:lnSpc>
            </a:pPr>
            <a:r>
              <a:rPr lang="ro-RO" sz="2000" b="1" dirty="0"/>
              <a:t>Disciplina</a:t>
            </a:r>
            <a:r>
              <a:rPr lang="ro-RO" sz="2000" dirty="0"/>
              <a:t>: Dezvoltare personală</a:t>
            </a:r>
          </a:p>
          <a:p>
            <a:pPr>
              <a:lnSpc>
                <a:spcPct val="150000"/>
              </a:lnSpc>
            </a:pPr>
            <a:r>
              <a:rPr lang="ro-RO" sz="2000" b="1" dirty="0"/>
              <a:t>Subiectul </a:t>
            </a:r>
            <a:r>
              <a:rPr lang="ro-RO" sz="2000" b="1" dirty="0" err="1"/>
              <a:t>lecṭiei</a:t>
            </a:r>
            <a:r>
              <a:rPr lang="ro-RO" sz="2000" dirty="0"/>
              <a:t>: „Evenimente din viața mea”</a:t>
            </a:r>
          </a:p>
          <a:p>
            <a:pPr>
              <a:lnSpc>
                <a:spcPct val="150000"/>
              </a:lnSpc>
            </a:pPr>
            <a:r>
              <a:rPr lang="ro-RO" sz="2000" b="1" dirty="0"/>
              <a:t>Tipul </a:t>
            </a:r>
            <a:r>
              <a:rPr lang="ro-RO" sz="2000" b="1" dirty="0" err="1"/>
              <a:t>lecṭiei</a:t>
            </a:r>
            <a:r>
              <a:rPr lang="ro-RO" sz="2000" dirty="0"/>
              <a:t>: transmitere și asimilare de noi cunoștințe</a:t>
            </a:r>
            <a:endParaRPr lang="en-US" sz="2000" dirty="0"/>
          </a:p>
          <a:p>
            <a:pPr>
              <a:lnSpc>
                <a:spcPct val="150000"/>
              </a:lnSpc>
            </a:pPr>
            <a:r>
              <a:rPr lang="ro-RO" sz="2000" b="1" dirty="0" err="1"/>
              <a:t>Învățăroare</a:t>
            </a:r>
            <a:r>
              <a:rPr lang="en-US" sz="2000" b="1" dirty="0"/>
              <a:t>:</a:t>
            </a:r>
            <a:r>
              <a:rPr lang="en-US" sz="2000" dirty="0"/>
              <a:t> </a:t>
            </a:r>
            <a:r>
              <a:rPr lang="ro-RO" sz="2000" dirty="0"/>
              <a:t>Antonela Macarie</a:t>
            </a:r>
          </a:p>
          <a:p>
            <a:pPr>
              <a:lnSpc>
                <a:spcPct val="150000"/>
              </a:lnSpc>
            </a:pPr>
            <a:r>
              <a:rPr lang="ro-RO" sz="2000" b="1" dirty="0"/>
              <a:t>Profesor metodist</a:t>
            </a:r>
            <a:r>
              <a:rPr lang="en-US" sz="2000" b="1" dirty="0"/>
              <a:t>:</a:t>
            </a:r>
            <a:r>
              <a:rPr lang="en-US" sz="2000" dirty="0"/>
              <a:t> D</a:t>
            </a:r>
            <a:r>
              <a:rPr lang="ro-RO" sz="2000" dirty="0" err="1"/>
              <a:t>âncu</a:t>
            </a:r>
            <a:r>
              <a:rPr lang="ro-RO" sz="2000" dirty="0"/>
              <a:t> Maria</a:t>
            </a:r>
          </a:p>
          <a:p>
            <a:pPr>
              <a:lnSpc>
                <a:spcPct val="150000"/>
              </a:lnSpc>
            </a:pPr>
            <a:r>
              <a:rPr lang="ro-RO" sz="2000" b="1" dirty="0"/>
              <a:t>Profesor coordonator de practică</a:t>
            </a:r>
            <a:r>
              <a:rPr lang="en-US" sz="2000" b="1" dirty="0"/>
              <a:t>: </a:t>
            </a:r>
            <a:r>
              <a:rPr lang="ro-RO" sz="2000" dirty="0"/>
              <a:t>Lungu Ștefania</a:t>
            </a:r>
          </a:p>
        </p:txBody>
      </p:sp>
      <p:pic>
        <p:nvPicPr>
          <p:cNvPr id="4" name="Picture 2" descr="Library of images of happy child vector png files ▻▻▻ Clipart ...">
            <a:extLst>
              <a:ext uri="{FF2B5EF4-FFF2-40B4-BE49-F238E27FC236}">
                <a16:creationId xmlns:a16="http://schemas.microsoft.com/office/drawing/2014/main" id="{B4D59FF0-14C4-4E74-977F-2254AFBC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180" y="1731235"/>
            <a:ext cx="2365899" cy="2034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9727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tăText 2">
            <a:extLst>
              <a:ext uri="{FF2B5EF4-FFF2-40B4-BE49-F238E27FC236}">
                <a16:creationId xmlns:a16="http://schemas.microsoft.com/office/drawing/2014/main" id="{FED8BFC5-CA55-46B4-A6EE-96C91B7A8F09}"/>
              </a:ext>
            </a:extLst>
          </p:cNvPr>
          <p:cNvSpPr txBox="1"/>
          <p:nvPr/>
        </p:nvSpPr>
        <p:spPr>
          <a:xfrm>
            <a:off x="932156" y="470516"/>
            <a:ext cx="8238477" cy="707886"/>
          </a:xfrm>
          <a:prstGeom prst="rect">
            <a:avLst/>
          </a:prstGeom>
          <a:noFill/>
        </p:spPr>
        <p:txBody>
          <a:bodyPr wrap="square" rtlCol="0">
            <a:spAutoFit/>
          </a:bodyPr>
          <a:lstStyle/>
          <a:p>
            <a:pPr algn="ctr"/>
            <a:r>
              <a:rPr lang="ro-RO" sz="4000" dirty="0"/>
              <a:t>Obiective operaționale</a:t>
            </a:r>
          </a:p>
        </p:txBody>
      </p:sp>
      <p:sp>
        <p:nvSpPr>
          <p:cNvPr id="4" name="CasetăText 3">
            <a:extLst>
              <a:ext uri="{FF2B5EF4-FFF2-40B4-BE49-F238E27FC236}">
                <a16:creationId xmlns:a16="http://schemas.microsoft.com/office/drawing/2014/main" id="{56D0BE99-BB8D-4D89-8EDF-7620CDD6DE58}"/>
              </a:ext>
            </a:extLst>
          </p:cNvPr>
          <p:cNvSpPr txBox="1"/>
          <p:nvPr/>
        </p:nvSpPr>
        <p:spPr>
          <a:xfrm>
            <a:off x="493450" y="1512609"/>
            <a:ext cx="9115888" cy="5830186"/>
          </a:xfrm>
          <a:prstGeom prst="rect">
            <a:avLst/>
          </a:prstGeom>
          <a:noFill/>
        </p:spPr>
        <p:txBody>
          <a:bodyPr wrap="square" rtlCol="0">
            <a:spAutoFit/>
          </a:bodyPr>
          <a:lstStyle/>
          <a:p>
            <a:pPr algn="just">
              <a:lnSpc>
                <a:spcPct val="150000"/>
              </a:lnSpc>
            </a:pPr>
            <a:r>
              <a:rPr lang="ro-RO" sz="2800" b="1" dirty="0">
                <a:effectLst>
                  <a:outerShdw blurRad="38100" dist="38100" dir="2700000" algn="tl">
                    <a:srgbClr val="000000">
                      <a:alpha val="43137"/>
                    </a:srgbClr>
                  </a:outerShdw>
                </a:effectLst>
              </a:rPr>
              <a:t>O1.</a:t>
            </a:r>
            <a:r>
              <a:rPr lang="ro-RO" sz="2800" dirty="0"/>
              <a:t>Să definească termenul de „eveniment” din viața personală a unui om.</a:t>
            </a:r>
          </a:p>
          <a:p>
            <a:pPr algn="just">
              <a:lnSpc>
                <a:spcPct val="150000"/>
              </a:lnSpc>
            </a:pPr>
            <a:r>
              <a:rPr lang="ro-RO" sz="2800" b="1" dirty="0">
                <a:effectLst>
                  <a:outerShdw blurRad="38100" dist="38100" dir="2700000" algn="tl">
                    <a:srgbClr val="000000">
                      <a:alpha val="43137"/>
                    </a:srgbClr>
                  </a:outerShdw>
                </a:effectLst>
              </a:rPr>
              <a:t>O2.</a:t>
            </a:r>
            <a:r>
              <a:rPr lang="ro-RO" sz="2800" dirty="0"/>
              <a:t>Să numească evenimente importante din viața personală a elevilor (ziua de naștere, ziua de naștere a membrilor familiei, prima zi de școală, vacanțele, Sărbătoarea de Moș Nicolae, Crăciunul).</a:t>
            </a:r>
          </a:p>
          <a:p>
            <a:pPr algn="just">
              <a:lnSpc>
                <a:spcPct val="150000"/>
              </a:lnSpc>
            </a:pPr>
            <a:r>
              <a:rPr lang="ro-RO" sz="2800" b="1" dirty="0">
                <a:effectLst>
                  <a:outerShdw blurRad="38100" dist="38100" dir="2700000" algn="tl">
                    <a:srgbClr val="000000">
                      <a:alpha val="43137"/>
                    </a:srgbClr>
                  </a:outerShdw>
                </a:effectLst>
              </a:rPr>
              <a:t>O3.</a:t>
            </a:r>
            <a:r>
              <a:rPr lang="ro-RO" sz="2800" dirty="0"/>
              <a:t>Să explice ce eveniment au reprezentat în desen, întreaga grupă. </a:t>
            </a:r>
          </a:p>
          <a:p>
            <a:pPr algn="just">
              <a:lnSpc>
                <a:spcPct val="150000"/>
              </a:lnSpc>
            </a:pPr>
            <a:endParaRPr lang="ro-RO" sz="2800" dirty="0"/>
          </a:p>
        </p:txBody>
      </p:sp>
    </p:spTree>
    <p:extLst>
      <p:ext uri="{BB962C8B-B14F-4D97-AF65-F5344CB8AC3E}">
        <p14:creationId xmlns:p14="http://schemas.microsoft.com/office/powerpoint/2010/main" val="296238314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5E40E093-C701-4791-A08E-20D253E524B6}"/>
              </a:ext>
            </a:extLst>
          </p:cNvPr>
          <p:cNvSpPr txBox="1"/>
          <p:nvPr/>
        </p:nvSpPr>
        <p:spPr>
          <a:xfrm>
            <a:off x="932156" y="470516"/>
            <a:ext cx="8238477" cy="707886"/>
          </a:xfrm>
          <a:prstGeom prst="rect">
            <a:avLst/>
          </a:prstGeom>
          <a:noFill/>
        </p:spPr>
        <p:txBody>
          <a:bodyPr wrap="square" rtlCol="0">
            <a:spAutoFit/>
          </a:bodyPr>
          <a:lstStyle/>
          <a:p>
            <a:pPr algn="ctr"/>
            <a:r>
              <a:rPr lang="ro-RO" sz="4000" dirty="0"/>
              <a:t>Strategii didactice</a:t>
            </a:r>
          </a:p>
        </p:txBody>
      </p:sp>
      <p:sp>
        <p:nvSpPr>
          <p:cNvPr id="4" name="Dreptunghi 3">
            <a:extLst>
              <a:ext uri="{FF2B5EF4-FFF2-40B4-BE49-F238E27FC236}">
                <a16:creationId xmlns:a16="http://schemas.microsoft.com/office/drawing/2014/main" id="{96A22FAE-2B7F-42F3-A2FC-3E824BD6B37C}"/>
              </a:ext>
            </a:extLst>
          </p:cNvPr>
          <p:cNvSpPr/>
          <p:nvPr/>
        </p:nvSpPr>
        <p:spPr>
          <a:xfrm>
            <a:off x="501587" y="2289725"/>
            <a:ext cx="9033030" cy="3970318"/>
          </a:xfrm>
          <a:prstGeom prst="rect">
            <a:avLst/>
          </a:prstGeom>
        </p:spPr>
        <p:txBody>
          <a:bodyPr wrap="square">
            <a:spAutoFit/>
          </a:bodyPr>
          <a:lstStyle/>
          <a:p>
            <a:pPr marL="457200" lvl="0" indent="-457200">
              <a:buBlip>
                <a:blip r:embed="rId2"/>
              </a:buBlip>
            </a:pPr>
            <a:r>
              <a:rPr lang="ro-RO" sz="2800" b="1" dirty="0"/>
              <a:t>Metode </a:t>
            </a:r>
            <a:r>
              <a:rPr lang="ro-RO" sz="2800" b="1" dirty="0" err="1"/>
              <a:t>şi</a:t>
            </a:r>
            <a:r>
              <a:rPr lang="ro-RO" sz="2800" b="1" dirty="0"/>
              <a:t> procedee didactice: </a:t>
            </a:r>
            <a:r>
              <a:rPr lang="ro-RO" sz="2800" dirty="0"/>
              <a:t>conversația, explicația, exercițiul, jocul;</a:t>
            </a:r>
          </a:p>
          <a:p>
            <a:pPr marL="457200" lvl="0" indent="-457200">
              <a:buBlip>
                <a:blip r:embed="rId2"/>
              </a:buBlip>
            </a:pPr>
            <a:r>
              <a:rPr lang="ro-RO" sz="2800" b="1" dirty="0"/>
              <a:t>Mijloace </a:t>
            </a:r>
            <a:r>
              <a:rPr lang="ro-RO" sz="2800" b="1" dirty="0" err="1"/>
              <a:t>ṣi</a:t>
            </a:r>
            <a:r>
              <a:rPr lang="ro-RO" sz="2800" b="1" dirty="0"/>
              <a:t> materiale didactice:</a:t>
            </a:r>
            <a:r>
              <a:rPr lang="ro-RO" sz="2800" dirty="0"/>
              <a:t> </a:t>
            </a:r>
            <a:r>
              <a:rPr lang="ro-RO" sz="2800" dirty="0" err="1"/>
              <a:t>filmulet</a:t>
            </a:r>
            <a:r>
              <a:rPr lang="ro-RO" sz="2800" dirty="0"/>
              <a:t>, laptop, videoproiector, hârtie </a:t>
            </a:r>
            <a:r>
              <a:rPr lang="ro-RO" sz="2800" dirty="0" err="1"/>
              <a:t>flipchart</a:t>
            </a:r>
            <a:r>
              <a:rPr lang="ro-RO" sz="2800" dirty="0"/>
              <a:t>, markere, creioane colorate, cretă, carioci, imagini horă, imagini Alba Iulia, imagine Alexandru Ioan Cuza, imagini cu cadouri</a:t>
            </a:r>
            <a:r>
              <a:rPr lang="en-US" sz="2800" dirty="0"/>
              <a:t>;</a:t>
            </a:r>
            <a:endParaRPr lang="ro-RO" sz="2800" dirty="0"/>
          </a:p>
          <a:p>
            <a:pPr marL="457200" lvl="0" indent="-457200">
              <a:buBlip>
                <a:blip r:embed="rId2"/>
              </a:buBlip>
            </a:pPr>
            <a:r>
              <a:rPr lang="ro-RO" sz="2800" b="1" dirty="0"/>
              <a:t>Forme de organizare a </a:t>
            </a:r>
            <a:r>
              <a:rPr lang="ro-RO" sz="2800" b="1" dirty="0" err="1"/>
              <a:t>activităţii</a:t>
            </a:r>
            <a:r>
              <a:rPr lang="ro-RO" sz="2800" b="1" dirty="0"/>
              <a:t>:</a:t>
            </a:r>
            <a:r>
              <a:rPr lang="en-US" sz="2800" b="1" dirty="0"/>
              <a:t> </a:t>
            </a:r>
            <a:r>
              <a:rPr lang="ro-RO" sz="2800" dirty="0"/>
              <a:t>frontală, individuală, pe </a:t>
            </a:r>
            <a:r>
              <a:rPr lang="fr-FR" sz="2800" dirty="0" err="1"/>
              <a:t>grupe</a:t>
            </a:r>
            <a:r>
              <a:rPr lang="fr-FR" sz="2800" dirty="0"/>
              <a:t>.</a:t>
            </a:r>
            <a:endParaRPr lang="ro-RO" sz="2800" dirty="0"/>
          </a:p>
        </p:txBody>
      </p:sp>
    </p:spTree>
    <p:extLst>
      <p:ext uri="{BB962C8B-B14F-4D97-AF65-F5344CB8AC3E}">
        <p14:creationId xmlns:p14="http://schemas.microsoft.com/office/powerpoint/2010/main" val="124129084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3291C6FD-08DA-4085-B83F-CFDC6F0C30D3}"/>
              </a:ext>
            </a:extLst>
          </p:cNvPr>
          <p:cNvSpPr/>
          <p:nvPr/>
        </p:nvSpPr>
        <p:spPr>
          <a:xfrm>
            <a:off x="400268" y="83883"/>
            <a:ext cx="8885775" cy="769441"/>
          </a:xfrm>
          <a:prstGeom prst="rect">
            <a:avLst/>
          </a:prstGeom>
        </p:spPr>
        <p:txBody>
          <a:bodyPr wrap="square">
            <a:spAutoFit/>
          </a:bodyPr>
          <a:lstStyle/>
          <a:p>
            <a:pPr algn="ctr"/>
            <a:r>
              <a:rPr lang="ro-RO" sz="4400" dirty="0"/>
              <a:t>Bibliografie și </a:t>
            </a:r>
            <a:r>
              <a:rPr lang="ro-RO" sz="4400" dirty="0" err="1"/>
              <a:t>Webografie</a:t>
            </a:r>
            <a:endParaRPr lang="ro-RO" sz="4400" dirty="0"/>
          </a:p>
        </p:txBody>
      </p:sp>
      <p:sp>
        <p:nvSpPr>
          <p:cNvPr id="3" name="CasetăText 2">
            <a:extLst>
              <a:ext uri="{FF2B5EF4-FFF2-40B4-BE49-F238E27FC236}">
                <a16:creationId xmlns:a16="http://schemas.microsoft.com/office/drawing/2014/main" id="{2A592033-5155-4B8E-9563-C0CEFB0C20E8}"/>
              </a:ext>
            </a:extLst>
          </p:cNvPr>
          <p:cNvSpPr txBox="1"/>
          <p:nvPr/>
        </p:nvSpPr>
        <p:spPr>
          <a:xfrm>
            <a:off x="400268" y="1711820"/>
            <a:ext cx="9330431" cy="4524315"/>
          </a:xfrm>
          <a:prstGeom prst="rect">
            <a:avLst/>
          </a:prstGeom>
          <a:noFill/>
        </p:spPr>
        <p:txBody>
          <a:bodyPr wrap="square" rtlCol="0">
            <a:spAutoFit/>
          </a:bodyPr>
          <a:lstStyle/>
          <a:p>
            <a:pPr marL="342900" indent="-342900" algn="just">
              <a:buBlip>
                <a:blip r:embed="rId2"/>
              </a:buBlip>
            </a:pPr>
            <a:r>
              <a:rPr lang="fr-FR" sz="2400" dirty="0" err="1"/>
              <a:t>Boco</a:t>
            </a:r>
            <a:r>
              <a:rPr lang="ro-RO" sz="2400" dirty="0"/>
              <a:t>ș M., Jucan D., „Teoria și metodologia instruirii și teoria și metodologia evaluării, Repere și </a:t>
            </a:r>
            <a:r>
              <a:rPr lang="ro-RO" sz="2400" dirty="0" err="1"/>
              <a:t>intrumente</a:t>
            </a:r>
            <a:r>
              <a:rPr lang="ro-RO" sz="2400" dirty="0"/>
              <a:t> didactice pentru formarea profesorilor”, ediția a II-a, Editura Paralela 45, 2008</a:t>
            </a:r>
            <a:r>
              <a:rPr lang="en-US" sz="2400" dirty="0"/>
              <a:t>;</a:t>
            </a:r>
            <a:endParaRPr lang="ro-RO" sz="2400" dirty="0"/>
          </a:p>
          <a:p>
            <a:pPr marL="342900" indent="-342900" algn="just">
              <a:buBlip>
                <a:blip r:embed="rId2"/>
              </a:buBlip>
            </a:pPr>
            <a:endParaRPr lang="ro-RO" sz="2400" dirty="0"/>
          </a:p>
          <a:p>
            <a:pPr marL="342900" indent="-342900" algn="just">
              <a:buBlip>
                <a:blip r:embed="rId2"/>
              </a:buBlip>
            </a:pPr>
            <a:r>
              <a:rPr lang="ro-RO" sz="2400" dirty="0">
                <a:hlinkClick r:id="rId3"/>
              </a:rPr>
              <a:t>http://programe.ise.ro/Portals/1/2013_CP_I_II/55_Dezvoltare%20personala_CP_II_OMEN.pdf</a:t>
            </a:r>
            <a:r>
              <a:rPr lang="ro-RO" sz="2400" dirty="0"/>
              <a:t> (programa școlară pentru dezvoltare personală)</a:t>
            </a:r>
            <a:r>
              <a:rPr lang="en-US" sz="2400" dirty="0"/>
              <a:t>;</a:t>
            </a:r>
            <a:endParaRPr lang="ro-RO" sz="2400" dirty="0"/>
          </a:p>
          <a:p>
            <a:pPr marL="342900" indent="-342900" algn="just">
              <a:buBlip>
                <a:blip r:embed="rId2"/>
              </a:buBlip>
            </a:pPr>
            <a:endParaRPr lang="ro-RO" sz="2400" dirty="0"/>
          </a:p>
          <a:p>
            <a:pPr marL="342900" indent="-342900" algn="just">
              <a:buBlip>
                <a:blip r:embed="rId2"/>
              </a:buBlip>
            </a:pPr>
            <a:r>
              <a:rPr lang="en-US" sz="2400" u="sng" dirty="0">
                <a:hlinkClick r:id="rId4"/>
              </a:rPr>
              <a:t>https://www.youtube.com/watch?v=3IPMq4-mLd4&amp;feature=youtu.be&amp;fbclid=IwAR0tqVnB26MuyXO9V3BAT0NAPG1TOri-Pr3v39OVtsMQNMExy0QvHeu_aDc</a:t>
            </a:r>
            <a:r>
              <a:rPr lang="ro-RO" sz="2400" dirty="0"/>
              <a:t> (videoclip pentru captarea atenției)</a:t>
            </a:r>
            <a:r>
              <a:rPr lang="en-US" sz="2400" dirty="0"/>
              <a:t>.</a:t>
            </a:r>
            <a:endParaRPr lang="ro-RO" sz="2400" dirty="0"/>
          </a:p>
        </p:txBody>
      </p:sp>
    </p:spTree>
    <p:extLst>
      <p:ext uri="{BB962C8B-B14F-4D97-AF65-F5344CB8AC3E}">
        <p14:creationId xmlns:p14="http://schemas.microsoft.com/office/powerpoint/2010/main" val="263204063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2B65F57B-CDFE-4799-A409-D9BC94904296}"/>
              </a:ext>
            </a:extLst>
          </p:cNvPr>
          <p:cNvSpPr txBox="1"/>
          <p:nvPr/>
        </p:nvSpPr>
        <p:spPr>
          <a:xfrm>
            <a:off x="284086" y="355107"/>
            <a:ext cx="8655728" cy="892552"/>
          </a:xfrm>
          <a:prstGeom prst="rect">
            <a:avLst/>
          </a:prstGeom>
          <a:noFill/>
        </p:spPr>
        <p:txBody>
          <a:bodyPr wrap="square" rtlCol="0">
            <a:spAutoFit/>
          </a:bodyPr>
          <a:lstStyle/>
          <a:p>
            <a:pPr algn="ctr"/>
            <a:r>
              <a:rPr lang="ro-RO" sz="2800" b="1" dirty="0"/>
              <a:t>Desfășurarea demersului didactic</a:t>
            </a:r>
          </a:p>
          <a:p>
            <a:pPr algn="ctr"/>
            <a:r>
              <a:rPr lang="ro-RO" sz="2400" b="1" dirty="0"/>
              <a:t>Captarea atenției</a:t>
            </a:r>
          </a:p>
        </p:txBody>
      </p:sp>
      <p:sp>
        <p:nvSpPr>
          <p:cNvPr id="3" name="CasetăText 2">
            <a:extLst>
              <a:ext uri="{FF2B5EF4-FFF2-40B4-BE49-F238E27FC236}">
                <a16:creationId xmlns:a16="http://schemas.microsoft.com/office/drawing/2014/main" id="{ED57460F-4547-46D1-97CE-C035C3C59437}"/>
              </a:ext>
            </a:extLst>
          </p:cNvPr>
          <p:cNvSpPr txBox="1"/>
          <p:nvPr/>
        </p:nvSpPr>
        <p:spPr>
          <a:xfrm>
            <a:off x="568171" y="1624614"/>
            <a:ext cx="8975324" cy="646331"/>
          </a:xfrm>
          <a:prstGeom prst="rect">
            <a:avLst/>
          </a:prstGeom>
          <a:noFill/>
        </p:spPr>
        <p:txBody>
          <a:bodyPr wrap="square" rtlCol="0">
            <a:spAutoFit/>
          </a:bodyPr>
          <a:lstStyle/>
          <a:p>
            <a:r>
              <a:rPr lang="ro-RO" dirty="0"/>
              <a:t>S-a proiectat un filmuleț despre un eveniment special. S-a discutat cu elevii despre filmuleț.</a:t>
            </a:r>
          </a:p>
        </p:txBody>
      </p:sp>
      <p:pic>
        <p:nvPicPr>
          <p:cNvPr id="5" name="Imagine 4">
            <a:extLst>
              <a:ext uri="{FF2B5EF4-FFF2-40B4-BE49-F238E27FC236}">
                <a16:creationId xmlns:a16="http://schemas.microsoft.com/office/drawing/2014/main" id="{F720A0B4-E5D6-4B65-ACF8-A1F676AC8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25" y="2647900"/>
            <a:ext cx="4083728" cy="3062796"/>
          </a:xfrm>
          <a:prstGeom prst="rect">
            <a:avLst/>
          </a:prstGeom>
          <a:ln>
            <a:noFill/>
          </a:ln>
          <a:effectLst>
            <a:outerShdw blurRad="292100" dist="139700" dir="2700000" algn="tl" rotWithShape="0">
              <a:srgbClr val="333333">
                <a:alpha val="65000"/>
              </a:srgbClr>
            </a:outerShdw>
          </a:effectLst>
        </p:spPr>
      </p:pic>
      <p:pic>
        <p:nvPicPr>
          <p:cNvPr id="7" name="Imagine 6">
            <a:extLst>
              <a:ext uri="{FF2B5EF4-FFF2-40B4-BE49-F238E27FC236}">
                <a16:creationId xmlns:a16="http://schemas.microsoft.com/office/drawing/2014/main" id="{9EF2DA07-7EBC-44A4-B9B6-09185B905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833" y="2647900"/>
            <a:ext cx="4083728" cy="3062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885603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F9163F11-7218-4646-8986-3B9E0289CB43}"/>
              </a:ext>
            </a:extLst>
          </p:cNvPr>
          <p:cNvSpPr/>
          <p:nvPr/>
        </p:nvSpPr>
        <p:spPr>
          <a:xfrm>
            <a:off x="1556552" y="457923"/>
            <a:ext cx="6096000" cy="523220"/>
          </a:xfrm>
          <a:prstGeom prst="rect">
            <a:avLst/>
          </a:prstGeom>
        </p:spPr>
        <p:txBody>
          <a:bodyPr>
            <a:spAutoFit/>
          </a:bodyPr>
          <a:lstStyle/>
          <a:p>
            <a:pPr algn="ctr"/>
            <a:r>
              <a:rPr lang="ro-RO" sz="2800" b="1" dirty="0"/>
              <a:t>Prezentarea noului conținut</a:t>
            </a:r>
          </a:p>
        </p:txBody>
      </p:sp>
      <p:sp>
        <p:nvSpPr>
          <p:cNvPr id="3" name="CasetăText 2">
            <a:extLst>
              <a:ext uri="{FF2B5EF4-FFF2-40B4-BE49-F238E27FC236}">
                <a16:creationId xmlns:a16="http://schemas.microsoft.com/office/drawing/2014/main" id="{D1A94293-E848-4ED2-B51B-E0709B285BF7}"/>
              </a:ext>
            </a:extLst>
          </p:cNvPr>
          <p:cNvSpPr txBox="1"/>
          <p:nvPr/>
        </p:nvSpPr>
        <p:spPr>
          <a:xfrm>
            <a:off x="399495" y="1750077"/>
            <a:ext cx="9152878" cy="646331"/>
          </a:xfrm>
          <a:prstGeom prst="rect">
            <a:avLst/>
          </a:prstGeom>
          <a:noFill/>
        </p:spPr>
        <p:txBody>
          <a:bodyPr wrap="square" rtlCol="0">
            <a:spAutoFit/>
          </a:bodyPr>
          <a:lstStyle/>
          <a:p>
            <a:r>
              <a:rPr lang="ro-RO" dirty="0"/>
              <a:t>S-a discutat cu elevii despre evenimentele speciale din viața lor</a:t>
            </a:r>
            <a:r>
              <a:rPr lang="en-US" dirty="0"/>
              <a:t> (z</a:t>
            </a:r>
            <a:r>
              <a:rPr lang="ro-RO" dirty="0" err="1"/>
              <a:t>iua</a:t>
            </a:r>
            <a:r>
              <a:rPr lang="ro-RO" dirty="0"/>
              <a:t> de naștere, ziua de naște a membrilor familiei, Crăciunul, Anul Nou, Paștele)</a:t>
            </a:r>
            <a:r>
              <a:rPr lang="en-US" dirty="0"/>
              <a:t>.</a:t>
            </a:r>
            <a:endParaRPr lang="ro-RO" dirty="0"/>
          </a:p>
        </p:txBody>
      </p:sp>
      <p:pic>
        <p:nvPicPr>
          <p:cNvPr id="5" name="Imagine 4">
            <a:extLst>
              <a:ext uri="{FF2B5EF4-FFF2-40B4-BE49-F238E27FC236}">
                <a16:creationId xmlns:a16="http://schemas.microsoft.com/office/drawing/2014/main" id="{E630395C-9C0E-4D11-857A-7A5F04FC1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95" y="3142147"/>
            <a:ext cx="3589540" cy="2692156"/>
          </a:xfrm>
          <a:prstGeom prst="rect">
            <a:avLst/>
          </a:prstGeom>
          <a:ln>
            <a:noFill/>
          </a:ln>
          <a:effectLst>
            <a:outerShdw blurRad="292100" dist="139700" dir="2700000" algn="tl" rotWithShape="0">
              <a:srgbClr val="333333">
                <a:alpha val="65000"/>
              </a:srgbClr>
            </a:outerShdw>
          </a:effectLst>
        </p:spPr>
      </p:pic>
      <p:pic>
        <p:nvPicPr>
          <p:cNvPr id="7" name="Imagine 6">
            <a:extLst>
              <a:ext uri="{FF2B5EF4-FFF2-40B4-BE49-F238E27FC236}">
                <a16:creationId xmlns:a16="http://schemas.microsoft.com/office/drawing/2014/main" id="{F8DC4268-6EB6-4AD1-B69F-ED02FCE577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720" y="3142147"/>
            <a:ext cx="3625051" cy="2718788"/>
          </a:xfrm>
          <a:prstGeom prst="rect">
            <a:avLst/>
          </a:prstGeom>
          <a:ln>
            <a:noFill/>
          </a:ln>
          <a:effectLst>
            <a:outerShdw blurRad="292100" dist="139700" dir="2700000" algn="tl" rotWithShape="0">
              <a:srgbClr val="333333">
                <a:alpha val="65000"/>
              </a:srgbClr>
            </a:outerShdw>
          </a:effectLst>
        </p:spPr>
      </p:pic>
      <p:pic>
        <p:nvPicPr>
          <p:cNvPr id="9" name="Imagine 8">
            <a:extLst>
              <a:ext uri="{FF2B5EF4-FFF2-40B4-BE49-F238E27FC236}">
                <a16:creationId xmlns:a16="http://schemas.microsoft.com/office/drawing/2014/main" id="{A3D7DA0B-AD17-419F-BE36-F17629C228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456" y="3165342"/>
            <a:ext cx="3660560" cy="27454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705471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180293AB-5C24-46DC-A5D5-E964C46694E0}"/>
              </a:ext>
            </a:extLst>
          </p:cNvPr>
          <p:cNvSpPr/>
          <p:nvPr/>
        </p:nvSpPr>
        <p:spPr>
          <a:xfrm>
            <a:off x="1996850" y="465623"/>
            <a:ext cx="5606022" cy="584775"/>
          </a:xfrm>
          <a:prstGeom prst="rect">
            <a:avLst/>
          </a:prstGeom>
        </p:spPr>
        <p:txBody>
          <a:bodyPr wrap="none">
            <a:spAutoFit/>
          </a:bodyPr>
          <a:lstStyle/>
          <a:p>
            <a:pPr algn="ctr"/>
            <a:r>
              <a:rPr lang="ro-RO" sz="3200" b="1" dirty="0"/>
              <a:t>Prezentarea noului conținut</a:t>
            </a:r>
          </a:p>
        </p:txBody>
      </p:sp>
      <p:sp>
        <p:nvSpPr>
          <p:cNvPr id="3" name="CasetăText 2">
            <a:extLst>
              <a:ext uri="{FF2B5EF4-FFF2-40B4-BE49-F238E27FC236}">
                <a16:creationId xmlns:a16="http://schemas.microsoft.com/office/drawing/2014/main" id="{99E3E7C8-BA4D-4866-BD6E-90D6AEC8E86D}"/>
              </a:ext>
            </a:extLst>
          </p:cNvPr>
          <p:cNvSpPr txBox="1"/>
          <p:nvPr/>
        </p:nvSpPr>
        <p:spPr>
          <a:xfrm>
            <a:off x="506027" y="1669002"/>
            <a:ext cx="8593585" cy="1200329"/>
          </a:xfrm>
          <a:prstGeom prst="rect">
            <a:avLst/>
          </a:prstGeom>
          <a:noFill/>
        </p:spPr>
        <p:txBody>
          <a:bodyPr wrap="square" rtlCol="0">
            <a:spAutoFit/>
          </a:bodyPr>
          <a:lstStyle/>
          <a:p>
            <a:r>
              <a:rPr lang="ro-RO" dirty="0"/>
              <a:t>După discuția cu elevii, aceștia vor lucra în 4 grupe și vor realiza un desen despre evenimentele specifice unui anotimp (iarnă, primăvară, vară și toamnă). După ce elevii au terminat desenul, aceștia vor veni în față și își vor prezenta desenul întregii clase.</a:t>
            </a:r>
          </a:p>
        </p:txBody>
      </p:sp>
      <p:pic>
        <p:nvPicPr>
          <p:cNvPr id="7" name="Imagine 6">
            <a:extLst>
              <a:ext uri="{FF2B5EF4-FFF2-40B4-BE49-F238E27FC236}">
                <a16:creationId xmlns:a16="http://schemas.microsoft.com/office/drawing/2014/main" id="{6CF7DD10-37FB-4819-A01C-DFC4193EA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27" y="3115694"/>
            <a:ext cx="2548076" cy="3397434"/>
          </a:xfrm>
          <a:prstGeom prst="rect">
            <a:avLst/>
          </a:prstGeom>
          <a:ln>
            <a:noFill/>
          </a:ln>
          <a:effectLst>
            <a:outerShdw blurRad="292100" dist="139700" dir="2700000" algn="tl" rotWithShape="0">
              <a:srgbClr val="333333">
                <a:alpha val="65000"/>
              </a:srgbClr>
            </a:outerShdw>
          </a:effectLst>
        </p:spPr>
      </p:pic>
      <p:pic>
        <p:nvPicPr>
          <p:cNvPr id="9" name="Imagine 8">
            <a:extLst>
              <a:ext uri="{FF2B5EF4-FFF2-40B4-BE49-F238E27FC236}">
                <a16:creationId xmlns:a16="http://schemas.microsoft.com/office/drawing/2014/main" id="{08722B5D-3BAF-4393-AADA-6904D54A0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705" y="3395409"/>
            <a:ext cx="3599565" cy="2699674"/>
          </a:xfrm>
          <a:prstGeom prst="rect">
            <a:avLst/>
          </a:prstGeom>
          <a:ln>
            <a:noFill/>
          </a:ln>
          <a:effectLst>
            <a:outerShdw blurRad="292100" dist="139700" dir="2700000" algn="tl" rotWithShape="0">
              <a:srgbClr val="333333">
                <a:alpha val="65000"/>
              </a:srgbClr>
            </a:outerShdw>
          </a:effectLst>
        </p:spPr>
      </p:pic>
      <p:pic>
        <p:nvPicPr>
          <p:cNvPr id="11" name="Imagine 10">
            <a:extLst>
              <a:ext uri="{FF2B5EF4-FFF2-40B4-BE49-F238E27FC236}">
                <a16:creationId xmlns:a16="http://schemas.microsoft.com/office/drawing/2014/main" id="{F689DDBC-F195-45F1-B50F-C4158896C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872" y="3395410"/>
            <a:ext cx="3599565" cy="2699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586224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F622B502-DBED-4589-B18F-7D6D564D5D5B}"/>
              </a:ext>
            </a:extLst>
          </p:cNvPr>
          <p:cNvSpPr/>
          <p:nvPr/>
        </p:nvSpPr>
        <p:spPr>
          <a:xfrm>
            <a:off x="279052" y="350214"/>
            <a:ext cx="8988358" cy="584775"/>
          </a:xfrm>
          <a:prstGeom prst="rect">
            <a:avLst/>
          </a:prstGeom>
        </p:spPr>
        <p:txBody>
          <a:bodyPr wrap="none">
            <a:spAutoFit/>
          </a:bodyPr>
          <a:lstStyle/>
          <a:p>
            <a:pPr algn="ctr"/>
            <a:r>
              <a:rPr lang="ro-RO" sz="3200" b="1" dirty="0"/>
              <a:t>Fixarea cunoștințelor/obținerea performanței</a:t>
            </a:r>
          </a:p>
        </p:txBody>
      </p:sp>
      <p:sp>
        <p:nvSpPr>
          <p:cNvPr id="4" name="CasetăText 3">
            <a:extLst>
              <a:ext uri="{FF2B5EF4-FFF2-40B4-BE49-F238E27FC236}">
                <a16:creationId xmlns:a16="http://schemas.microsoft.com/office/drawing/2014/main" id="{DF1C2256-95A9-4E90-9D81-6AA776D387DB}"/>
              </a:ext>
            </a:extLst>
          </p:cNvPr>
          <p:cNvSpPr txBox="1"/>
          <p:nvPr/>
        </p:nvSpPr>
        <p:spPr>
          <a:xfrm>
            <a:off x="585926" y="1997474"/>
            <a:ext cx="9088655" cy="646331"/>
          </a:xfrm>
          <a:prstGeom prst="rect">
            <a:avLst/>
          </a:prstGeom>
          <a:noFill/>
        </p:spPr>
        <p:txBody>
          <a:bodyPr wrap="square" rtlCol="0">
            <a:spAutoFit/>
          </a:bodyPr>
          <a:lstStyle/>
          <a:p>
            <a:r>
              <a:rPr lang="ro-RO" dirty="0"/>
              <a:t>S-a discutat cu elevii despre evenimentele sociale petrecute recent (1 Decembrie) cât și alte evenimente ce vor urma (Ziua Unirii).</a:t>
            </a:r>
          </a:p>
        </p:txBody>
      </p:sp>
      <p:pic>
        <p:nvPicPr>
          <p:cNvPr id="6" name="Imagine 5">
            <a:extLst>
              <a:ext uri="{FF2B5EF4-FFF2-40B4-BE49-F238E27FC236}">
                <a16:creationId xmlns:a16="http://schemas.microsoft.com/office/drawing/2014/main" id="{2D01EED9-6366-4A90-9FB8-1484881CC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26" y="3200538"/>
            <a:ext cx="4048034" cy="3036026"/>
          </a:xfrm>
          <a:prstGeom prst="rect">
            <a:avLst/>
          </a:prstGeom>
          <a:ln>
            <a:noFill/>
          </a:ln>
          <a:effectLst>
            <a:outerShdw blurRad="292100" dist="139700" dir="2700000" algn="tl" rotWithShape="0">
              <a:srgbClr val="333333">
                <a:alpha val="65000"/>
              </a:srgbClr>
            </a:outerShdw>
          </a:effectLst>
        </p:spPr>
      </p:pic>
      <p:pic>
        <p:nvPicPr>
          <p:cNvPr id="8" name="Imagine 7">
            <a:extLst>
              <a:ext uri="{FF2B5EF4-FFF2-40B4-BE49-F238E27FC236}">
                <a16:creationId xmlns:a16="http://schemas.microsoft.com/office/drawing/2014/main" id="{98E4D252-2E63-433D-9619-5CD780A7E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253" y="3199352"/>
            <a:ext cx="4048034" cy="3037212"/>
          </a:xfrm>
          <a:prstGeom prst="rect">
            <a:avLst/>
          </a:prstGeom>
          <a:ln>
            <a:noFill/>
          </a:ln>
          <a:effectLst>
            <a:outerShdw blurRad="292100" dist="139700" dir="2700000" algn="tl" rotWithShape="0">
              <a:srgbClr val="333333">
                <a:alpha val="65000"/>
              </a:srgbClr>
            </a:outerShdw>
          </a:effectLst>
        </p:spPr>
      </p:pic>
      <p:pic>
        <p:nvPicPr>
          <p:cNvPr id="1026" name="Picture 2" descr="Cântece pe care să le asculți de 1 decembrie, ca un bun român ce ești">
            <a:extLst>
              <a:ext uri="{FF2B5EF4-FFF2-40B4-BE49-F238E27FC236}">
                <a16:creationId xmlns:a16="http://schemas.microsoft.com/office/drawing/2014/main" id="{1AE96778-C1D1-48CE-A0FF-770466BBF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9786" y="599263"/>
            <a:ext cx="1643162" cy="9241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291195"/>
      </p:ext>
    </p:extLst>
  </p:cSld>
  <p:clrMapOvr>
    <a:masterClrMapping/>
  </p:clrMapOvr>
  <p:transition spd="slow">
    <p:cover/>
  </p:transition>
</p:sld>
</file>

<file path=ppt/theme/theme1.xml><?xml version="1.0" encoding="utf-8"?>
<a:theme xmlns:a="http://schemas.openxmlformats.org/drawingml/2006/main" name="Fațetă">
  <a:themeElements>
    <a:clrScheme name="Fațetă">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țetă">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țetă">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164</TotalTime>
  <Words>627</Words>
  <Application>Microsoft Office PowerPoint</Application>
  <PresentationFormat>Ecran lat</PresentationFormat>
  <Paragraphs>52</Paragraphs>
  <Slides>13</Slides>
  <Notes>1</Notes>
  <HiddenSlides>0</HiddenSlides>
  <MMClips>0</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13</vt:i4>
      </vt:variant>
    </vt:vector>
  </HeadingPairs>
  <TitlesOfParts>
    <vt:vector size="18" baseType="lpstr">
      <vt:lpstr>Arial</vt:lpstr>
      <vt:lpstr>Calibri</vt:lpstr>
      <vt:lpstr>Trebuchet MS</vt:lpstr>
      <vt:lpstr>Wingdings 3</vt:lpstr>
      <vt:lpstr>Fațetă</vt:lpstr>
      <vt:lpstr>Evenimente din viața mea</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Evenimente din viața mea</dc:title>
  <dc:creator>Alin Tantau</dc:creator>
  <cp:lastModifiedBy>Alin Tantau</cp:lastModifiedBy>
  <cp:revision>29</cp:revision>
  <dcterms:created xsi:type="dcterms:W3CDTF">2020-05-09T12:32:16Z</dcterms:created>
  <dcterms:modified xsi:type="dcterms:W3CDTF">2020-05-12T09:53:06Z</dcterms:modified>
</cp:coreProperties>
</file>